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69" r:id="rId2"/>
    <p:sldId id="270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3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286" autoAdjust="0"/>
  </p:normalViewPr>
  <p:slideViewPr>
    <p:cSldViewPr>
      <p:cViewPr varScale="1">
        <p:scale>
          <a:sx n="50" d="100"/>
          <a:sy n="50" d="100"/>
        </p:scale>
        <p:origin x="-758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BAN-FS-01\Teaching%20Staff%20User$\sswift\Data\Desktop\Banbury%2011-12\Maths\Key%20Stage%20Four\10E6%20PLAN\1%20Pie%20Charts\Lesson%201\pie%20charts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BAN-FS-01\Teaching%20Staff%20User$\sswift\Data\Desktop\Banbury%2011-12\Maths\Key%20Stage%20Four\10E6%20PLAN\1%20Pie%20Charts\Lesson%201\pie%20charts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\\BAN-FS-01\Teaching%20Staff%20User$\sswift\Data\Desktop\Banbury%2011-12\Maths\Key%20Stage%20Four\10E6%20PLAN\1%20Pie%20Charts\Lesson%201\pie%20charts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\\BAN-FS-01\Teaching%20Staff%20User$\sswift\Data\Desktop\Banbury%2011-12\Maths\Key%20Stage%20Four\10E6%20PLAN\1%20Pie%20Charts\Lesson%201\pie%20charts.xls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\\BAN-FS-01\Teaching%20Staff%20User$\sswift\Data\Desktop\Banbury%2011-12\Maths\Key%20Stage%20Four\10E6%20PLAN\1%20Pie%20Charts\Lesson%201\pie%20charts.xls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\\BAN-FS-01\Teaching%20Staff%20User$\sswift\Data\Desktop\Banbury%2011-12\Maths\Key%20Stage%20Four\10E6%20PLAN\1%20Pie%20Charts\Lesson%201\pie%20charts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IN"/>
  <c:chart>
    <c:plotArea>
      <c:layout/>
      <c:pieChart>
        <c:varyColors val="1"/>
        <c:ser>
          <c:idx val="0"/>
          <c:order val="0"/>
          <c:cat>
            <c:strRef>
              <c:f>'pie charts harder'!$B$34:$B$38</c:f>
              <c:strCache>
                <c:ptCount val="5"/>
                <c:pt idx="0">
                  <c:v>Porsche</c:v>
                </c:pt>
                <c:pt idx="1">
                  <c:v>Mini</c:v>
                </c:pt>
                <c:pt idx="2">
                  <c:v>Mondeo</c:v>
                </c:pt>
                <c:pt idx="3">
                  <c:v>Skoda</c:v>
                </c:pt>
                <c:pt idx="4">
                  <c:v>Lotus</c:v>
                </c:pt>
              </c:strCache>
            </c:strRef>
          </c:cat>
          <c:val>
            <c:numRef>
              <c:f>'pie charts harder'!$D$34:$D$38</c:f>
              <c:numCache>
                <c:formatCode>General</c:formatCode>
                <c:ptCount val="5"/>
                <c:pt idx="0">
                  <c:v>36</c:v>
                </c:pt>
                <c:pt idx="1">
                  <c:v>40</c:v>
                </c:pt>
                <c:pt idx="2">
                  <c:v>180</c:v>
                </c:pt>
                <c:pt idx="3">
                  <c:v>50</c:v>
                </c:pt>
                <c:pt idx="4">
                  <c:v>18</c:v>
                </c:pt>
              </c:numCache>
            </c:numRef>
          </c:val>
        </c:ser>
        <c:firstSliceAng val="0"/>
      </c:pieChart>
    </c:plotArea>
    <c:legend>
      <c:legendPos val="r"/>
      <c:layout/>
      <c:txPr>
        <a:bodyPr/>
        <a:lstStyle/>
        <a:p>
          <a:pPr>
            <a:defRPr lang="en-GB"/>
          </a:pPr>
          <a:endParaRPr lang="en-US"/>
        </a:p>
      </c:txPr>
    </c:legend>
    <c:plotVisOnly val="1"/>
    <c:dispBlanksAs val="zero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IN"/>
  <c:chart>
    <c:plotArea>
      <c:layout/>
      <c:pieChart>
        <c:varyColors val="1"/>
        <c:ser>
          <c:idx val="0"/>
          <c:order val="0"/>
          <c:cat>
            <c:strRef>
              <c:f>'pie charts harder'!$G$34:$G$38</c:f>
              <c:strCache>
                <c:ptCount val="5"/>
                <c:pt idx="0">
                  <c:v>chips</c:v>
                </c:pt>
                <c:pt idx="1">
                  <c:v>crisps</c:v>
                </c:pt>
                <c:pt idx="2">
                  <c:v>cake</c:v>
                </c:pt>
                <c:pt idx="3">
                  <c:v>chocolate</c:v>
                </c:pt>
                <c:pt idx="4">
                  <c:v>lettuce</c:v>
                </c:pt>
              </c:strCache>
            </c:strRef>
          </c:cat>
          <c:val>
            <c:numRef>
              <c:f>'pie charts harder'!$I$34:$I$38</c:f>
              <c:numCache>
                <c:formatCode>General</c:formatCode>
                <c:ptCount val="5"/>
                <c:pt idx="0">
                  <c:v>126</c:v>
                </c:pt>
                <c:pt idx="1">
                  <c:v>90</c:v>
                </c:pt>
                <c:pt idx="2">
                  <c:v>36</c:v>
                </c:pt>
                <c:pt idx="3">
                  <c:v>84</c:v>
                </c:pt>
                <c:pt idx="4">
                  <c:v>24</c:v>
                </c:pt>
              </c:numCache>
            </c:numRef>
          </c:val>
        </c:ser>
        <c:firstSliceAng val="0"/>
      </c:pieChart>
    </c:plotArea>
    <c:legend>
      <c:legendPos val="r"/>
      <c:layout/>
      <c:txPr>
        <a:bodyPr/>
        <a:lstStyle/>
        <a:p>
          <a:pPr>
            <a:defRPr lang="en-GB"/>
          </a:pPr>
          <a:endParaRPr lang="en-US"/>
        </a:p>
      </c:txPr>
    </c:legend>
    <c:plotVisOnly val="1"/>
    <c:dispBlanksAs val="zero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IN"/>
  <c:chart>
    <c:plotArea>
      <c:layout/>
      <c:pieChart>
        <c:varyColors val="1"/>
        <c:ser>
          <c:idx val="0"/>
          <c:order val="0"/>
          <c:cat>
            <c:strRef>
              <c:f>'pie charts harder'!$G$8:$G$12</c:f>
              <c:strCache>
                <c:ptCount val="5"/>
                <c:pt idx="0">
                  <c:v>walking</c:v>
                </c:pt>
                <c:pt idx="1">
                  <c:v>cycling</c:v>
                </c:pt>
                <c:pt idx="2">
                  <c:v>bus</c:v>
                </c:pt>
                <c:pt idx="3">
                  <c:v>car</c:v>
                </c:pt>
                <c:pt idx="4">
                  <c:v>train</c:v>
                </c:pt>
              </c:strCache>
            </c:strRef>
          </c:cat>
          <c:val>
            <c:numRef>
              <c:f>'pie charts harder'!$I$8:$I$12</c:f>
              <c:numCache>
                <c:formatCode>General</c:formatCode>
                <c:ptCount val="5"/>
                <c:pt idx="0">
                  <c:v>120</c:v>
                </c:pt>
                <c:pt idx="1">
                  <c:v>90</c:v>
                </c:pt>
                <c:pt idx="2">
                  <c:v>70</c:v>
                </c:pt>
                <c:pt idx="3">
                  <c:v>50</c:v>
                </c:pt>
                <c:pt idx="4">
                  <c:v>30</c:v>
                </c:pt>
              </c:numCache>
            </c:numRef>
          </c:val>
        </c:ser>
        <c:firstSliceAng val="0"/>
      </c:pieChart>
    </c:plotArea>
    <c:legend>
      <c:legendPos val="r"/>
      <c:layout/>
      <c:txPr>
        <a:bodyPr/>
        <a:lstStyle/>
        <a:p>
          <a:pPr>
            <a:defRPr lang="en-GB"/>
          </a:pPr>
          <a:endParaRPr lang="en-US"/>
        </a:p>
      </c:txPr>
    </c:legend>
    <c:plotVisOnly val="1"/>
    <c:dispBlanksAs val="zero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IN"/>
  <c:chart>
    <c:plotArea>
      <c:layout/>
      <c:pieChart>
        <c:varyColors val="1"/>
        <c:ser>
          <c:idx val="0"/>
          <c:order val="0"/>
          <c:cat>
            <c:strRef>
              <c:f>'pie charts harder'!$B$8:$B$13</c:f>
              <c:strCache>
                <c:ptCount val="6"/>
                <c:pt idx="0">
                  <c:v>word processing</c:v>
                </c:pt>
                <c:pt idx="1">
                  <c:v>filing</c:v>
                </c:pt>
                <c:pt idx="2">
                  <c:v>answering phone</c:v>
                </c:pt>
                <c:pt idx="3">
                  <c:v>sorting mail</c:v>
                </c:pt>
                <c:pt idx="4">
                  <c:v>breaks</c:v>
                </c:pt>
                <c:pt idx="5">
                  <c:v>taking notes</c:v>
                </c:pt>
              </c:strCache>
            </c:strRef>
          </c:cat>
          <c:val>
            <c:numRef>
              <c:f>'pie charts harder'!$D$8:$D$13</c:f>
              <c:numCache>
                <c:formatCode>General</c:formatCode>
                <c:ptCount val="6"/>
                <c:pt idx="0">
                  <c:v>170</c:v>
                </c:pt>
                <c:pt idx="1">
                  <c:v>30</c:v>
                </c:pt>
                <c:pt idx="2">
                  <c:v>70</c:v>
                </c:pt>
                <c:pt idx="3">
                  <c:v>20</c:v>
                </c:pt>
                <c:pt idx="4">
                  <c:v>20</c:v>
                </c:pt>
                <c:pt idx="5">
                  <c:v>50</c:v>
                </c:pt>
              </c:numCache>
            </c:numRef>
          </c:val>
        </c:ser>
        <c:firstSliceAng val="0"/>
      </c:pieChart>
    </c:plotArea>
    <c:legend>
      <c:legendPos val="r"/>
      <c:layout/>
      <c:txPr>
        <a:bodyPr/>
        <a:lstStyle/>
        <a:p>
          <a:pPr>
            <a:defRPr lang="en-GB"/>
          </a:pPr>
          <a:endParaRPr lang="en-US"/>
        </a:p>
      </c:txPr>
    </c:legend>
    <c:plotVisOnly val="1"/>
    <c:dispBlanksAs val="zero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IN"/>
  <c:chart>
    <c:plotArea>
      <c:layout/>
      <c:pieChart>
        <c:varyColors val="1"/>
        <c:ser>
          <c:idx val="0"/>
          <c:order val="0"/>
          <c:cat>
            <c:strRef>
              <c:f>'pie charts harder'!$B$21:$B$26</c:f>
              <c:strCache>
                <c:ptCount val="6"/>
                <c:pt idx="0">
                  <c:v>pool table</c:v>
                </c:pt>
                <c:pt idx="1">
                  <c:v>table football</c:v>
                </c:pt>
                <c:pt idx="2">
                  <c:v>games console</c:v>
                </c:pt>
                <c:pt idx="3">
                  <c:v>air hockey</c:v>
                </c:pt>
                <c:pt idx="4">
                  <c:v>cold drinks</c:v>
                </c:pt>
                <c:pt idx="5">
                  <c:v>dvd lending </c:v>
                </c:pt>
              </c:strCache>
            </c:strRef>
          </c:cat>
          <c:val>
            <c:numRef>
              <c:f>'pie charts harder'!$D$21:$D$26</c:f>
              <c:numCache>
                <c:formatCode>General</c:formatCode>
                <c:ptCount val="6"/>
                <c:pt idx="0">
                  <c:v>75</c:v>
                </c:pt>
                <c:pt idx="1">
                  <c:v>45</c:v>
                </c:pt>
                <c:pt idx="2">
                  <c:v>50</c:v>
                </c:pt>
                <c:pt idx="3">
                  <c:v>40</c:v>
                </c:pt>
                <c:pt idx="4">
                  <c:v>60</c:v>
                </c:pt>
                <c:pt idx="5">
                  <c:v>90</c:v>
                </c:pt>
              </c:numCache>
            </c:numRef>
          </c:val>
        </c:ser>
        <c:firstSliceAng val="0"/>
      </c:pieChart>
    </c:plotArea>
    <c:legend>
      <c:legendPos val="r"/>
      <c:layout/>
      <c:txPr>
        <a:bodyPr/>
        <a:lstStyle/>
        <a:p>
          <a:pPr>
            <a:defRPr lang="en-GB"/>
          </a:pPr>
          <a:endParaRPr lang="en-US"/>
        </a:p>
      </c:txPr>
    </c:legend>
    <c:plotVisOnly val="1"/>
    <c:dispBlanksAs val="zero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IN"/>
  <c:chart>
    <c:plotArea>
      <c:layout/>
      <c:pieChart>
        <c:varyColors val="1"/>
        <c:ser>
          <c:idx val="0"/>
          <c:order val="0"/>
          <c:cat>
            <c:strRef>
              <c:f>'pie charts harder'!$G$21:$G$26</c:f>
              <c:strCache>
                <c:ptCount val="6"/>
                <c:pt idx="0">
                  <c:v>corn flakes</c:v>
                </c:pt>
                <c:pt idx="1">
                  <c:v>rice crispies</c:v>
                </c:pt>
                <c:pt idx="2">
                  <c:v>sugar puffs</c:v>
                </c:pt>
                <c:pt idx="3">
                  <c:v>shredded wheat</c:v>
                </c:pt>
                <c:pt idx="4">
                  <c:v>weetabix</c:v>
                </c:pt>
                <c:pt idx="5">
                  <c:v>cocoa pops</c:v>
                </c:pt>
              </c:strCache>
            </c:strRef>
          </c:cat>
          <c:val>
            <c:numRef>
              <c:f>'pie charts harder'!$I$21:$I$26</c:f>
              <c:numCache>
                <c:formatCode>General</c:formatCode>
                <c:ptCount val="6"/>
                <c:pt idx="0">
                  <c:v>90</c:v>
                </c:pt>
                <c:pt idx="1">
                  <c:v>40</c:v>
                </c:pt>
                <c:pt idx="2">
                  <c:v>60</c:v>
                </c:pt>
                <c:pt idx="3">
                  <c:v>50</c:v>
                </c:pt>
                <c:pt idx="4">
                  <c:v>20</c:v>
                </c:pt>
                <c:pt idx="5">
                  <c:v>100</c:v>
                </c:pt>
              </c:numCache>
            </c:numRef>
          </c:val>
        </c:ser>
        <c:firstSliceAng val="0"/>
      </c:pieChart>
    </c:plotArea>
    <c:legend>
      <c:legendPos val="r"/>
      <c:layout/>
      <c:txPr>
        <a:bodyPr/>
        <a:lstStyle/>
        <a:p>
          <a:pPr>
            <a:defRPr lang="en-GB"/>
          </a:pPr>
          <a:endParaRPr lang="en-US"/>
        </a:p>
      </c:txPr>
    </c:legend>
    <c:plotVisOnly val="1"/>
    <c:dispBlanksAs val="zero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AD50DE-51F3-4FA7-8560-F5E983A7D483}" type="datetimeFigureOut">
              <a:rPr lang="en-GB" smtClean="0"/>
              <a:pPr/>
              <a:t>14/07/2017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361BA3-0B52-45F8-B5D7-E7A53BA24BF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41422434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361BA3-0B52-45F8-B5D7-E7A53BA24BF9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0732677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0677B-13DE-4C69-8ED6-D910F659D511}" type="datetimeFigureOut">
              <a:rPr lang="en-GB" smtClean="0"/>
              <a:pPr/>
              <a:t>14/07/2017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1E6D4-31BA-45BD-86A5-BD3E4B45601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3643697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0677B-13DE-4C69-8ED6-D910F659D511}" type="datetimeFigureOut">
              <a:rPr lang="en-GB" smtClean="0"/>
              <a:pPr/>
              <a:t>14/07/2017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1E6D4-31BA-45BD-86A5-BD3E4B45601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4169442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0677B-13DE-4C69-8ED6-D910F659D511}" type="datetimeFigureOut">
              <a:rPr lang="en-GB" smtClean="0"/>
              <a:pPr/>
              <a:t>14/07/2017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1E6D4-31BA-45BD-86A5-BD3E4B45601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722127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0677B-13DE-4C69-8ED6-D910F659D511}" type="datetimeFigureOut">
              <a:rPr lang="en-GB" smtClean="0"/>
              <a:pPr/>
              <a:t>14/07/2017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1E6D4-31BA-45BD-86A5-BD3E4B45601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8233459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0677B-13DE-4C69-8ED6-D910F659D511}" type="datetimeFigureOut">
              <a:rPr lang="en-GB" smtClean="0"/>
              <a:pPr/>
              <a:t>14/07/2017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1E6D4-31BA-45BD-86A5-BD3E4B45601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2551592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0677B-13DE-4C69-8ED6-D910F659D511}" type="datetimeFigureOut">
              <a:rPr lang="en-GB" smtClean="0"/>
              <a:pPr/>
              <a:t>14/07/2017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1E6D4-31BA-45BD-86A5-BD3E4B45601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717902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0677B-13DE-4C69-8ED6-D910F659D511}" type="datetimeFigureOut">
              <a:rPr lang="en-GB" smtClean="0"/>
              <a:pPr/>
              <a:t>14/07/2017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1E6D4-31BA-45BD-86A5-BD3E4B45601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726641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0677B-13DE-4C69-8ED6-D910F659D511}" type="datetimeFigureOut">
              <a:rPr lang="en-GB" smtClean="0"/>
              <a:pPr/>
              <a:t>14/07/2017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1E6D4-31BA-45BD-86A5-BD3E4B45601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7052394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0677B-13DE-4C69-8ED6-D910F659D511}" type="datetimeFigureOut">
              <a:rPr lang="en-GB" smtClean="0"/>
              <a:pPr/>
              <a:t>14/07/2017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1E6D4-31BA-45BD-86A5-BD3E4B45601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795165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0677B-13DE-4C69-8ED6-D910F659D511}" type="datetimeFigureOut">
              <a:rPr lang="en-GB" smtClean="0"/>
              <a:pPr/>
              <a:t>14/07/2017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1E6D4-31BA-45BD-86A5-BD3E4B45601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153154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0677B-13DE-4C69-8ED6-D910F659D511}" type="datetimeFigureOut">
              <a:rPr lang="en-GB" smtClean="0"/>
              <a:pPr/>
              <a:t>14/07/2017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1E6D4-31BA-45BD-86A5-BD3E4B45601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758297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E0677B-13DE-4C69-8ED6-D910F659D511}" type="datetimeFigureOut">
              <a:rPr lang="en-GB" smtClean="0"/>
              <a:pPr/>
              <a:t>14/07/2017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71E6D4-31BA-45BD-86A5-BD3E4B45601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4604804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1628800"/>
          </a:xfrm>
          <a:solidFill>
            <a:schemeClr val="tx1"/>
          </a:solidFill>
        </p:spPr>
        <p:txBody>
          <a:bodyPr/>
          <a:lstStyle/>
          <a:p>
            <a:r>
              <a:rPr lang="en-GB" dirty="0" smtClean="0">
                <a:solidFill>
                  <a:schemeClr val="bg1"/>
                </a:solidFill>
                <a:latin typeface="Comic Sans MS" pitchFamily="66" charset="0"/>
              </a:rPr>
              <a:t>Pie </a:t>
            </a:r>
            <a:r>
              <a:rPr lang="en-GB" dirty="0" smtClean="0">
                <a:solidFill>
                  <a:schemeClr val="bg1"/>
                </a:solidFill>
                <a:latin typeface="Comic Sans MS" pitchFamily="66" charset="0"/>
              </a:rPr>
              <a:t>Charts</a:t>
            </a:r>
            <a:endParaRPr lang="en-GB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Lesson</a:t>
            </a:r>
            <a:endParaRPr lang="en-GB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90484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0396" y="0"/>
            <a:ext cx="9154396" cy="1340768"/>
          </a:xfrm>
          <a:solidFill>
            <a:schemeClr val="tx1"/>
          </a:solidFill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  <a:latin typeface="Comic Sans MS" pitchFamily="66" charset="0"/>
              </a:rPr>
              <a:t>Survey of students </a:t>
            </a: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favorite </a:t>
            </a:r>
            <a:r>
              <a:rPr lang="en-US" dirty="0">
                <a:solidFill>
                  <a:schemeClr val="bg1"/>
                </a:solidFill>
                <a:latin typeface="Comic Sans MS" pitchFamily="66" charset="0"/>
              </a:rPr>
              <a:t>car</a:t>
            </a:r>
            <a:endParaRPr lang="en-GB" dirty="0">
              <a:solidFill>
                <a:schemeClr val="bg1"/>
              </a:solidFill>
              <a:latin typeface="Comic Sans MS" pitchFamily="66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64667901"/>
              </p:ext>
            </p:extLst>
          </p:nvPr>
        </p:nvGraphicFramePr>
        <p:xfrm>
          <a:off x="2087724" y="2243306"/>
          <a:ext cx="6840760" cy="440967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32248"/>
                <a:gridCol w="2304256"/>
                <a:gridCol w="2304256"/>
              </a:tblGrid>
              <a:tr h="1152127">
                <a:tc>
                  <a:txBody>
                    <a:bodyPr/>
                    <a:lstStyle/>
                    <a:p>
                      <a:pPr algn="l" fontAlgn="b"/>
                      <a:r>
                        <a:rPr lang="en-GB" sz="3500" u="none" strike="noStrike" dirty="0">
                          <a:effectLst/>
                          <a:latin typeface="Comic Sans MS" pitchFamily="66" charset="0"/>
                        </a:rPr>
                        <a:t>Subject</a:t>
                      </a:r>
                      <a:endParaRPr lang="en-GB" sz="3500" b="1" i="0" u="none" strike="noStrike" dirty="0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3500" u="none" strike="noStrike" dirty="0">
                          <a:effectLst/>
                          <a:latin typeface="Comic Sans MS" pitchFamily="66" charset="0"/>
                        </a:rPr>
                        <a:t>number of students</a:t>
                      </a:r>
                      <a:endParaRPr lang="en-GB" sz="3500" b="1" i="0" u="none" strike="noStrike" dirty="0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number of degrees</a:t>
                      </a:r>
                      <a:endParaRPr lang="en-GB" sz="3500" b="1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  <a:tr h="481905">
                <a:tc>
                  <a:txBody>
                    <a:bodyPr/>
                    <a:lstStyle/>
                    <a:p>
                      <a:pPr algn="l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Porsche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2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  <a:tr h="481905">
                <a:tc>
                  <a:txBody>
                    <a:bodyPr/>
                    <a:lstStyle/>
                    <a:p>
                      <a:pPr algn="l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Mini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3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  <a:tr h="481905">
                <a:tc>
                  <a:txBody>
                    <a:bodyPr/>
                    <a:lstStyle/>
                    <a:p>
                      <a:pPr algn="l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Mondeo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3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  <a:tr h="481905">
                <a:tc>
                  <a:txBody>
                    <a:bodyPr/>
                    <a:lstStyle/>
                    <a:p>
                      <a:pPr algn="l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Skoda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11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  <a:tr h="481905">
                <a:tc>
                  <a:txBody>
                    <a:bodyPr/>
                    <a:lstStyle/>
                    <a:p>
                      <a:pPr algn="l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Lotus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1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  <a:tr h="500990">
                <a:tc>
                  <a:txBody>
                    <a:bodyPr/>
                    <a:lstStyle/>
                    <a:p>
                      <a:pPr algn="l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Total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 dirty="0">
                          <a:effectLst/>
                          <a:latin typeface="Comic Sans MS" pitchFamily="66" charset="0"/>
                        </a:rPr>
                        <a:t>360</a:t>
                      </a:r>
                      <a:endParaRPr lang="en-GB" sz="3500" b="0" i="0" u="none" strike="noStrike" dirty="0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690238" y="3404538"/>
            <a:ext cx="309694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solidFill>
                  <a:srgbClr val="FF0000"/>
                </a:solidFill>
                <a:latin typeface="Comic Sans MS" pitchFamily="66" charset="0"/>
              </a:rPr>
              <a:t>/20 X 360 = 36</a:t>
            </a:r>
            <a:endParaRPr lang="en-GB" sz="3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96136" y="3949432"/>
            <a:ext cx="316835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solidFill>
                  <a:srgbClr val="FF0000"/>
                </a:solidFill>
                <a:latin typeface="Comic Sans MS" pitchFamily="66" charset="0"/>
              </a:rPr>
              <a:t>/20 X 360 = 40</a:t>
            </a:r>
            <a:endParaRPr lang="en-GB" sz="3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690238" y="4425612"/>
            <a:ext cx="327425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solidFill>
                  <a:srgbClr val="FF0000"/>
                </a:solidFill>
                <a:latin typeface="Comic Sans MS" pitchFamily="66" charset="0"/>
              </a:rPr>
              <a:t>/20 X 360 = 180</a:t>
            </a:r>
            <a:endParaRPr lang="en-GB" sz="3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96136" y="4979610"/>
            <a:ext cx="291692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solidFill>
                  <a:srgbClr val="FF0000"/>
                </a:solidFill>
                <a:latin typeface="Comic Sans MS" pitchFamily="66" charset="0"/>
              </a:rPr>
              <a:t>/20 X360 = 50</a:t>
            </a:r>
            <a:endParaRPr lang="en-GB" sz="3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96136" y="5533608"/>
            <a:ext cx="316835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solidFill>
                  <a:srgbClr val="FF0000"/>
                </a:solidFill>
                <a:latin typeface="Comic Sans MS" pitchFamily="66" charset="0"/>
              </a:rPr>
              <a:t>/ 20 X 360 = 18</a:t>
            </a:r>
            <a:endParaRPr lang="en-GB" sz="3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968044" y="6087606"/>
            <a:ext cx="12961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rgbClr val="FF0000"/>
                </a:solidFill>
                <a:latin typeface="Comic Sans MS" pitchFamily="66" charset="0"/>
              </a:rPr>
              <a:t>2</a:t>
            </a:r>
            <a:r>
              <a:rPr lang="en-GB" sz="3000" dirty="0" smtClean="0">
                <a:solidFill>
                  <a:srgbClr val="FF0000"/>
                </a:solidFill>
                <a:latin typeface="Comic Sans MS" pitchFamily="66" charset="0"/>
              </a:rPr>
              <a:t>0</a:t>
            </a:r>
            <a:endParaRPr lang="en-GB" sz="3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5140" y="1373213"/>
            <a:ext cx="2028588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000" dirty="0">
                <a:solidFill>
                  <a:srgbClr val="FF0000"/>
                </a:solidFill>
                <a:latin typeface="Comic Sans MS" pitchFamily="66" charset="0"/>
              </a:rPr>
              <a:t>Step 1</a:t>
            </a:r>
            <a:br>
              <a:rPr lang="en-GB" sz="3000" dirty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n-GB" sz="3000" dirty="0">
                <a:solidFill>
                  <a:srgbClr val="FF0000"/>
                </a:solidFill>
                <a:latin typeface="Comic Sans MS" pitchFamily="66" charset="0"/>
              </a:rPr>
              <a:t>Add up and get</a:t>
            </a:r>
            <a:br>
              <a:rPr lang="en-GB" sz="3000" dirty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n-GB" sz="3000" dirty="0">
                <a:solidFill>
                  <a:srgbClr val="FF0000"/>
                </a:solidFill>
                <a:latin typeface="Comic Sans MS" pitchFamily="66" charset="0"/>
              </a:rPr>
              <a:t> the </a:t>
            </a:r>
            <a:r>
              <a:rPr lang="en-GB" sz="3000" b="1" u="sng" dirty="0">
                <a:solidFill>
                  <a:srgbClr val="FF0000"/>
                </a:solidFill>
                <a:latin typeface="Comic Sans MS" pitchFamily="66" charset="0"/>
              </a:rPr>
              <a:t>total</a:t>
            </a:r>
            <a:r>
              <a:rPr lang="en-GB" sz="3000" dirty="0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en-GB" sz="3000" dirty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n-GB" sz="3000" dirty="0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en-GB" sz="3000" dirty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n-GB" sz="3000" dirty="0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en-GB" sz="3000" dirty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n-GB" sz="3000" dirty="0">
                <a:solidFill>
                  <a:srgbClr val="FF0000"/>
                </a:solidFill>
                <a:latin typeface="Comic Sans MS" pitchFamily="66" charset="0"/>
              </a:rPr>
              <a:t>Step 2</a:t>
            </a:r>
            <a:br>
              <a:rPr lang="en-GB" sz="3000" dirty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n-GB" sz="3000" dirty="0">
                <a:solidFill>
                  <a:srgbClr val="FF0000"/>
                </a:solidFill>
                <a:latin typeface="Comic Sans MS" pitchFamily="66" charset="0"/>
              </a:rPr>
              <a:t>number / total X  </a:t>
            </a:r>
            <a:r>
              <a:rPr lang="en-GB" sz="3000" u="sng" dirty="0">
                <a:solidFill>
                  <a:srgbClr val="FF0000"/>
                </a:solidFill>
                <a:latin typeface="Comic Sans MS" pitchFamily="66" charset="0"/>
              </a:rPr>
              <a:t>360</a:t>
            </a:r>
            <a:r>
              <a:rPr lang="en-GB" sz="3000" dirty="0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en-GB" sz="3000" dirty="0">
                <a:solidFill>
                  <a:srgbClr val="FF0000"/>
                </a:solidFill>
                <a:latin typeface="Comic Sans MS" pitchFamily="66" charset="0"/>
              </a:rPr>
            </a:br>
            <a:endParaRPr lang="en-GB" sz="3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23996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40768"/>
          </a:xfrm>
          <a:solidFill>
            <a:schemeClr val="tx1"/>
          </a:solidFill>
        </p:spPr>
        <p:txBody>
          <a:bodyPr/>
          <a:lstStyle/>
          <a:p>
            <a:r>
              <a:rPr lang="en-GB" dirty="0" smtClean="0">
                <a:solidFill>
                  <a:schemeClr val="bg1"/>
                </a:solidFill>
                <a:latin typeface="Comic Sans MS" pitchFamily="66" charset="0"/>
              </a:rPr>
              <a:t>Now Draw the Pie Chart </a:t>
            </a:r>
            <a:endParaRPr lang="en-GB" dirty="0">
              <a:solidFill>
                <a:schemeClr val="bg1"/>
              </a:solidFill>
              <a:latin typeface="Comic Sans MS" pitchFamily="66" charset="0"/>
            </a:endParaRPr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979831294"/>
              </p:ext>
            </p:extLst>
          </p:nvPr>
        </p:nvGraphicFramePr>
        <p:xfrm>
          <a:off x="0" y="1412776"/>
          <a:ext cx="9144000" cy="54331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1623630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40768"/>
          </a:xfrm>
          <a:solidFill>
            <a:schemeClr val="tx1"/>
          </a:solidFill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  <a:latin typeface="Comic Sans MS" pitchFamily="66" charset="0"/>
              </a:rPr>
              <a:t>Survey of students </a:t>
            </a: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best </a:t>
            </a:r>
            <a:r>
              <a:rPr lang="en-US" dirty="0">
                <a:solidFill>
                  <a:schemeClr val="bg1"/>
                </a:solidFill>
                <a:latin typeface="Comic Sans MS" pitchFamily="66" charset="0"/>
              </a:rPr>
              <a:t>food</a:t>
            </a:r>
            <a:endParaRPr lang="en-GB" dirty="0">
              <a:solidFill>
                <a:schemeClr val="bg1"/>
              </a:solidFill>
              <a:latin typeface="Comic Sans MS" pitchFamily="66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677486347"/>
              </p:ext>
            </p:extLst>
          </p:nvPr>
        </p:nvGraphicFramePr>
        <p:xfrm>
          <a:off x="1403648" y="1988840"/>
          <a:ext cx="6768752" cy="433387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32248"/>
                <a:gridCol w="2304256"/>
                <a:gridCol w="2232248"/>
              </a:tblGrid>
              <a:tr h="864095"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Item</a:t>
                      </a:r>
                      <a:endParaRPr lang="en-GB" sz="3500" b="1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number of students</a:t>
                      </a:r>
                      <a:endParaRPr lang="en-GB" sz="3500" b="1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number of degrees</a:t>
                      </a:r>
                      <a:endParaRPr lang="en-GB" sz="3500" b="1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  <a:tr h="467783"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chips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21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  <a:tr h="467783"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crisps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15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  <a:tr h="467783"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cake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6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  <a:tr h="467783"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chocolate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14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  <a:tr h="467783"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lettuce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4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  <a:tr h="486309"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Total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 dirty="0">
                          <a:effectLst/>
                          <a:latin typeface="Comic Sans MS" pitchFamily="66" charset="0"/>
                        </a:rPr>
                        <a:t>360</a:t>
                      </a:r>
                      <a:endParaRPr lang="en-GB" sz="3500" b="0" i="0" u="none" strike="noStrike" dirty="0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075912" y="3131864"/>
            <a:ext cx="344049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solidFill>
                  <a:srgbClr val="FF0000"/>
                </a:solidFill>
                <a:latin typeface="Comic Sans MS" pitchFamily="66" charset="0"/>
              </a:rPr>
              <a:t>/60 X 360 = 126</a:t>
            </a:r>
            <a:endParaRPr lang="en-GB" sz="3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144136" y="3609010"/>
            <a:ext cx="316835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solidFill>
                  <a:srgbClr val="FF0000"/>
                </a:solidFill>
                <a:latin typeface="Comic Sans MS" pitchFamily="66" charset="0"/>
              </a:rPr>
              <a:t>/60 X 360 = 90</a:t>
            </a:r>
            <a:endParaRPr lang="en-GB" sz="3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47830" y="4176131"/>
            <a:ext cx="327425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solidFill>
                  <a:srgbClr val="FF0000"/>
                </a:solidFill>
                <a:latin typeface="Comic Sans MS" pitchFamily="66" charset="0"/>
              </a:rPr>
              <a:t>/60 X 360 = 36</a:t>
            </a:r>
            <a:endParaRPr lang="en-GB" sz="3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269849" y="4716040"/>
            <a:ext cx="291692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solidFill>
                  <a:srgbClr val="FF0000"/>
                </a:solidFill>
                <a:latin typeface="Comic Sans MS" pitchFamily="66" charset="0"/>
              </a:rPr>
              <a:t>/60 X360 = 84</a:t>
            </a:r>
            <a:endParaRPr lang="en-GB" sz="3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100779" y="5270038"/>
            <a:ext cx="316835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solidFill>
                  <a:srgbClr val="FF0000"/>
                </a:solidFill>
                <a:latin typeface="Comic Sans MS" pitchFamily="66" charset="0"/>
              </a:rPr>
              <a:t>/ 60 X 360 = 24</a:t>
            </a:r>
            <a:endParaRPr lang="en-GB" sz="3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441757" y="5824036"/>
            <a:ext cx="12961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solidFill>
                  <a:srgbClr val="FF0000"/>
                </a:solidFill>
                <a:latin typeface="Comic Sans MS" pitchFamily="66" charset="0"/>
              </a:rPr>
              <a:t>60</a:t>
            </a:r>
            <a:endParaRPr lang="en-GB" sz="30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95235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40768"/>
          </a:xfrm>
          <a:solidFill>
            <a:schemeClr val="tx1"/>
          </a:solidFill>
        </p:spPr>
        <p:txBody>
          <a:bodyPr/>
          <a:lstStyle/>
          <a:p>
            <a:r>
              <a:rPr lang="en-GB" dirty="0" smtClean="0">
                <a:solidFill>
                  <a:schemeClr val="bg1"/>
                </a:solidFill>
                <a:latin typeface="Comic Sans MS" pitchFamily="66" charset="0"/>
              </a:rPr>
              <a:t>Now Draw the Pie Chart </a:t>
            </a:r>
            <a:endParaRPr lang="en-GB" dirty="0">
              <a:solidFill>
                <a:schemeClr val="bg1"/>
              </a:solidFill>
              <a:latin typeface="Comic Sans MS" pitchFamily="66" charset="0"/>
            </a:endParaRPr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67048928"/>
              </p:ext>
            </p:extLst>
          </p:nvPr>
        </p:nvGraphicFramePr>
        <p:xfrm>
          <a:off x="0" y="1340768"/>
          <a:ext cx="9144000" cy="55314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3470988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340"/>
            <a:ext cx="9144000" cy="1339427"/>
          </a:xfrm>
          <a:solidFill>
            <a:schemeClr val="tx1"/>
          </a:solidFill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bg1"/>
                </a:solidFill>
                <a:latin typeface="Comic Sans MS" pitchFamily="66" charset="0"/>
              </a:rPr>
              <a:t>360 children are asked how they come to school</a:t>
            </a:r>
            <a:endParaRPr lang="en-GB" dirty="0">
              <a:solidFill>
                <a:schemeClr val="bg1"/>
              </a:solidFill>
              <a:latin typeface="Comic Sans MS" pitchFamily="66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944541690"/>
              </p:ext>
            </p:extLst>
          </p:nvPr>
        </p:nvGraphicFramePr>
        <p:xfrm>
          <a:off x="251520" y="2259313"/>
          <a:ext cx="8640960" cy="45935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72408"/>
                <a:gridCol w="2754183"/>
                <a:gridCol w="2214369"/>
              </a:tblGrid>
              <a:tr h="1152129"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b="1" u="none" strike="noStrike" dirty="0">
                          <a:effectLst/>
                          <a:latin typeface="Comic Sans MS" pitchFamily="66" charset="0"/>
                        </a:rPr>
                        <a:t>Method of Travel</a:t>
                      </a:r>
                      <a:endParaRPr lang="en-GB" sz="3500" b="1" i="0" u="none" strike="noStrike" dirty="0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b="1" u="none" strike="noStrike">
                          <a:effectLst/>
                          <a:latin typeface="Comic Sans MS" pitchFamily="66" charset="0"/>
                        </a:rPr>
                        <a:t>number of pupils</a:t>
                      </a:r>
                      <a:endParaRPr lang="en-GB" sz="3500" b="1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b="1" u="none" strike="noStrike" dirty="0">
                          <a:effectLst/>
                          <a:latin typeface="Comic Sans MS" pitchFamily="66" charset="0"/>
                        </a:rPr>
                        <a:t>number of degrees</a:t>
                      </a:r>
                      <a:endParaRPr lang="en-GB" sz="3500" b="1" i="0" u="none" strike="noStrike" dirty="0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  <a:tr h="569805"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walking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120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  <a:tr h="569805"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cycling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90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  <a:tr h="569805"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bus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70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  <a:tr h="569805"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car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50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  <a:tr h="569805"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train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30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  <a:tr h="592371"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Total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360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 dirty="0">
                          <a:effectLst/>
                          <a:latin typeface="Comic Sans MS" pitchFamily="66" charset="0"/>
                        </a:rPr>
                        <a:t>360</a:t>
                      </a:r>
                      <a:endParaRPr lang="en-GB" sz="3500" b="0" i="0" u="none" strike="noStrike" dirty="0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308304" y="3356992"/>
            <a:ext cx="12961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solidFill>
                  <a:srgbClr val="FF0000"/>
                </a:solidFill>
                <a:latin typeface="Comic Sans MS" pitchFamily="66" charset="0"/>
              </a:rPr>
              <a:t>120</a:t>
            </a:r>
            <a:endParaRPr lang="en-GB" sz="3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32557" y="3934443"/>
            <a:ext cx="12961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solidFill>
                  <a:srgbClr val="FF0000"/>
                </a:solidFill>
                <a:latin typeface="Comic Sans MS" pitchFamily="66" charset="0"/>
              </a:rPr>
              <a:t>90</a:t>
            </a:r>
            <a:endParaRPr lang="en-GB" sz="3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380312" y="4516925"/>
            <a:ext cx="12961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solidFill>
                  <a:srgbClr val="FF0000"/>
                </a:solidFill>
                <a:latin typeface="Comic Sans MS" pitchFamily="66" charset="0"/>
              </a:rPr>
              <a:t>70</a:t>
            </a:r>
            <a:endParaRPr lang="en-GB" sz="3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78163" y="5072595"/>
            <a:ext cx="12961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solidFill>
                  <a:srgbClr val="FF0000"/>
                </a:solidFill>
                <a:latin typeface="Comic Sans MS" pitchFamily="66" charset="0"/>
              </a:rPr>
              <a:t>50</a:t>
            </a:r>
            <a:endParaRPr lang="en-GB" sz="3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452320" y="5639318"/>
            <a:ext cx="12961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rgbClr val="FF0000"/>
                </a:solidFill>
                <a:latin typeface="Comic Sans MS" pitchFamily="66" charset="0"/>
              </a:rPr>
              <a:t>3</a:t>
            </a:r>
            <a:r>
              <a:rPr lang="en-GB" sz="3000" dirty="0" smtClean="0">
                <a:solidFill>
                  <a:srgbClr val="FF0000"/>
                </a:solidFill>
                <a:latin typeface="Comic Sans MS" pitchFamily="66" charset="0"/>
              </a:rPr>
              <a:t>0</a:t>
            </a:r>
            <a:endParaRPr lang="en-GB" sz="3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46793194"/>
              </p:ext>
            </p:extLst>
          </p:nvPr>
        </p:nvGraphicFramePr>
        <p:xfrm>
          <a:off x="683566" y="1412777"/>
          <a:ext cx="7272810" cy="6260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272810"/>
              </a:tblGrid>
              <a:tr h="626005">
                <a:tc>
                  <a:txBody>
                    <a:bodyPr/>
                    <a:lstStyle/>
                    <a:p>
                      <a:pPr algn="l" fontAlgn="b"/>
                      <a:r>
                        <a:rPr lang="en-US" sz="3500" u="none" strike="noStrike" dirty="0"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Scale 1 </a:t>
                      </a:r>
                      <a:r>
                        <a:rPr lang="en-US" sz="3500" u="none" strike="noStrike" dirty="0" smtClean="0"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child </a:t>
                      </a:r>
                      <a:r>
                        <a:rPr lang="en-US" sz="3500" u="none" strike="noStrike" dirty="0"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= </a:t>
                      </a:r>
                      <a:r>
                        <a:rPr lang="en-US" sz="3500" u="none" strike="noStrike" dirty="0" smtClean="0"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__________</a:t>
                      </a:r>
                      <a:endParaRPr lang="en-US" sz="3500" b="1" i="0" u="none" strike="noStrike" dirty="0">
                        <a:solidFill>
                          <a:srgbClr val="FF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3795382" y="1484784"/>
            <a:ext cx="387296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solidFill>
                  <a:srgbClr val="0070C0"/>
                </a:solidFill>
                <a:latin typeface="Comic Sans MS" pitchFamily="66" charset="0"/>
              </a:rPr>
              <a:t>360 / 360 = 1</a:t>
            </a:r>
            <a:endParaRPr lang="en-GB" sz="3000" dirty="0">
              <a:solidFill>
                <a:srgbClr val="0070C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99939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9144000" cy="1340768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>
                <a:solidFill>
                  <a:schemeClr val="bg1"/>
                </a:solidFill>
                <a:latin typeface="Comic Sans MS" pitchFamily="66" charset="0"/>
              </a:rPr>
              <a:t>Now Draw the Pie Chart </a:t>
            </a:r>
            <a:endParaRPr lang="en-GB" dirty="0">
              <a:solidFill>
                <a:schemeClr val="bg1"/>
              </a:solidFill>
              <a:latin typeface="Comic Sans MS" pitchFamily="66" charset="0"/>
            </a:endParaRPr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345936086"/>
              </p:ext>
            </p:extLst>
          </p:nvPr>
        </p:nvGraphicFramePr>
        <p:xfrm>
          <a:off x="12342" y="1340768"/>
          <a:ext cx="9131657" cy="55172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995270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96752"/>
          </a:xfrm>
          <a:solidFill>
            <a:schemeClr val="tx1"/>
          </a:solidFill>
        </p:spPr>
        <p:txBody>
          <a:bodyPr>
            <a:normAutofit fontScale="90000"/>
          </a:bodyPr>
          <a:lstStyle/>
          <a:p>
            <a:r>
              <a:rPr lang="en-US" dirty="0" err="1">
                <a:solidFill>
                  <a:schemeClr val="bg1"/>
                </a:solidFill>
                <a:latin typeface="Comic Sans MS" pitchFamily="66" charset="0"/>
              </a:rPr>
              <a:t>Samiya's</a:t>
            </a:r>
            <a:r>
              <a:rPr lang="en-US" dirty="0">
                <a:solidFill>
                  <a:schemeClr val="bg1"/>
                </a:solidFill>
                <a:latin typeface="Comic Sans MS" pitchFamily="66" charset="0"/>
              </a:rPr>
              <a:t> week at the office, 36 hours</a:t>
            </a:r>
            <a:endParaRPr lang="en-GB" dirty="0">
              <a:solidFill>
                <a:schemeClr val="bg1"/>
              </a:solidFill>
              <a:latin typeface="Comic Sans MS" pitchFamily="66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136681937"/>
              </p:ext>
            </p:extLst>
          </p:nvPr>
        </p:nvGraphicFramePr>
        <p:xfrm>
          <a:off x="179513" y="1412776"/>
          <a:ext cx="8784975" cy="537794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72407"/>
                <a:gridCol w="2592288"/>
                <a:gridCol w="2520280"/>
              </a:tblGrid>
              <a:tr h="1563890"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b="1" u="none" strike="noStrike" dirty="0">
                          <a:effectLst/>
                          <a:latin typeface="Comic Sans MS" pitchFamily="66" charset="0"/>
                        </a:rPr>
                        <a:t>Activity</a:t>
                      </a:r>
                      <a:endParaRPr lang="en-GB" sz="3500" b="1" i="0" u="none" strike="noStrike" dirty="0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b="1" u="none" strike="noStrike" dirty="0">
                          <a:effectLst/>
                          <a:latin typeface="Comic Sans MS" pitchFamily="66" charset="0"/>
                        </a:rPr>
                        <a:t>number of hours</a:t>
                      </a:r>
                      <a:endParaRPr lang="en-GB" sz="3500" b="1" i="0" u="none" strike="noStrike" dirty="0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b="1" u="none" strike="noStrike" dirty="0">
                          <a:effectLst/>
                          <a:latin typeface="Comic Sans MS" pitchFamily="66" charset="0"/>
                        </a:rPr>
                        <a:t>number of degrees</a:t>
                      </a:r>
                      <a:endParaRPr lang="en-GB" sz="3500" b="1" i="0" u="none" strike="noStrike" dirty="0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  <a:tr h="544865">
                <a:tc>
                  <a:txBody>
                    <a:bodyPr/>
                    <a:lstStyle/>
                    <a:p>
                      <a:pPr algn="l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word processing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170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  <a:tr h="544865">
                <a:tc>
                  <a:txBody>
                    <a:bodyPr/>
                    <a:lstStyle/>
                    <a:p>
                      <a:pPr algn="l" fontAlgn="b"/>
                      <a:r>
                        <a:rPr lang="en-GB" sz="3500" u="none" strike="noStrike" dirty="0">
                          <a:effectLst/>
                          <a:latin typeface="Comic Sans MS" pitchFamily="66" charset="0"/>
                        </a:rPr>
                        <a:t>filing</a:t>
                      </a:r>
                      <a:endParaRPr lang="en-GB" sz="3500" b="0" i="0" u="none" strike="noStrike" dirty="0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3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  <a:tr h="544865">
                <a:tc>
                  <a:txBody>
                    <a:bodyPr/>
                    <a:lstStyle/>
                    <a:p>
                      <a:pPr algn="l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answering phone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7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  <a:tr h="544865">
                <a:tc>
                  <a:txBody>
                    <a:bodyPr/>
                    <a:lstStyle/>
                    <a:p>
                      <a:pPr algn="l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sorting mail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20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  <a:tr h="544865">
                <a:tc>
                  <a:txBody>
                    <a:bodyPr/>
                    <a:lstStyle/>
                    <a:p>
                      <a:pPr algn="l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breaks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2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  <a:tr h="544865">
                <a:tc>
                  <a:txBody>
                    <a:bodyPr/>
                    <a:lstStyle/>
                    <a:p>
                      <a:pPr algn="l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taking notes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5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  <a:tr h="544865">
                <a:tc>
                  <a:txBody>
                    <a:bodyPr/>
                    <a:lstStyle/>
                    <a:p>
                      <a:pPr algn="l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Total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36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 dirty="0">
                          <a:effectLst/>
                          <a:latin typeface="Comic Sans MS" pitchFamily="66" charset="0"/>
                        </a:rPr>
                        <a:t>360</a:t>
                      </a:r>
                      <a:endParaRPr lang="en-GB" sz="3500" b="0" i="0" u="none" strike="noStrike" dirty="0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860032" y="3029437"/>
            <a:ext cx="12961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solidFill>
                  <a:srgbClr val="FF0000"/>
                </a:solidFill>
                <a:latin typeface="Comic Sans MS" pitchFamily="66" charset="0"/>
              </a:rPr>
              <a:t>17</a:t>
            </a:r>
            <a:endParaRPr lang="en-GB" sz="3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308304" y="3488040"/>
            <a:ext cx="12961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solidFill>
                  <a:srgbClr val="FF0000"/>
                </a:solidFill>
                <a:latin typeface="Comic Sans MS" pitchFamily="66" charset="0"/>
              </a:rPr>
              <a:t>30</a:t>
            </a:r>
            <a:endParaRPr lang="en-GB" sz="3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342869" y="4046248"/>
            <a:ext cx="12961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solidFill>
                  <a:srgbClr val="FF0000"/>
                </a:solidFill>
                <a:latin typeface="Comic Sans MS" pitchFamily="66" charset="0"/>
              </a:rPr>
              <a:t>70</a:t>
            </a:r>
            <a:endParaRPr lang="en-GB" sz="3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45991" y="4588507"/>
            <a:ext cx="12961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rgbClr val="FF0000"/>
                </a:solidFill>
                <a:latin typeface="Comic Sans MS" pitchFamily="66" charset="0"/>
              </a:rPr>
              <a:t>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08304" y="5199005"/>
            <a:ext cx="12961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solidFill>
                  <a:srgbClr val="FF0000"/>
                </a:solidFill>
                <a:latin typeface="Comic Sans MS" pitchFamily="66" charset="0"/>
              </a:rPr>
              <a:t>20</a:t>
            </a:r>
            <a:endParaRPr lang="en-GB" sz="3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329097" y="5727616"/>
            <a:ext cx="12961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solidFill>
                  <a:srgbClr val="FF0000"/>
                </a:solidFill>
                <a:latin typeface="Comic Sans MS" pitchFamily="66" charset="0"/>
              </a:rPr>
              <a:t>50</a:t>
            </a:r>
            <a:endParaRPr lang="en-GB" sz="3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82305831"/>
              </p:ext>
            </p:extLst>
          </p:nvPr>
        </p:nvGraphicFramePr>
        <p:xfrm>
          <a:off x="323528" y="1340768"/>
          <a:ext cx="5458567" cy="5760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58567"/>
              </a:tblGrid>
              <a:tr h="576063">
                <a:tc>
                  <a:txBody>
                    <a:bodyPr/>
                    <a:lstStyle/>
                    <a:p>
                      <a:pPr algn="l" fontAlgn="b"/>
                      <a:r>
                        <a:rPr lang="en-US" sz="3500" u="none" strike="noStrike" dirty="0"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Scale 1 hour = 10 degrees</a:t>
                      </a:r>
                      <a:endParaRPr lang="en-US" sz="3500" b="1" i="0" u="none" strike="noStrike" dirty="0">
                        <a:solidFill>
                          <a:srgbClr val="FF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097634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40768"/>
          </a:xfrm>
          <a:solidFill>
            <a:schemeClr val="tx1"/>
          </a:solidFill>
        </p:spPr>
        <p:txBody>
          <a:bodyPr/>
          <a:lstStyle/>
          <a:p>
            <a:r>
              <a:rPr lang="en-GB" dirty="0" smtClean="0">
                <a:solidFill>
                  <a:schemeClr val="bg1"/>
                </a:solidFill>
                <a:latin typeface="Comic Sans MS" pitchFamily="66" charset="0"/>
              </a:rPr>
              <a:t>Now Draw the Pie Chart </a:t>
            </a:r>
            <a:endParaRPr lang="en-GB" dirty="0">
              <a:solidFill>
                <a:schemeClr val="bg1"/>
              </a:solidFill>
              <a:latin typeface="Comic Sans MS" pitchFamily="66" charset="0"/>
            </a:endParaRPr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110270014"/>
              </p:ext>
            </p:extLst>
          </p:nvPr>
        </p:nvGraphicFramePr>
        <p:xfrm>
          <a:off x="0" y="1412777"/>
          <a:ext cx="9144000" cy="54452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4054514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68760"/>
          </a:xfrm>
          <a:solidFill>
            <a:schemeClr val="tx1"/>
          </a:solidFill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bg1"/>
                </a:solidFill>
                <a:latin typeface="Comic Sans MS" pitchFamily="66" charset="0"/>
              </a:rPr>
              <a:t>What 72 children wanted to see in </a:t>
            </a: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their Youth Club</a:t>
            </a:r>
            <a:endParaRPr lang="en-GB" dirty="0">
              <a:solidFill>
                <a:schemeClr val="bg1"/>
              </a:solidFill>
              <a:latin typeface="Comic Sans MS" pitchFamily="66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624714550"/>
              </p:ext>
            </p:extLst>
          </p:nvPr>
        </p:nvGraphicFramePr>
        <p:xfrm>
          <a:off x="323528" y="1846946"/>
          <a:ext cx="8568952" cy="495260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816424"/>
                <a:gridCol w="2304256"/>
                <a:gridCol w="2448272"/>
              </a:tblGrid>
              <a:tr h="1152126"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b="1" u="none" strike="noStrike" dirty="0">
                          <a:effectLst/>
                          <a:latin typeface="Comic Sans MS" pitchFamily="66" charset="0"/>
                        </a:rPr>
                        <a:t>Facility</a:t>
                      </a:r>
                      <a:endParaRPr lang="en-GB" sz="3500" b="1" i="0" u="none" strike="noStrike" dirty="0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b="1" u="none" strike="noStrike" dirty="0">
                          <a:effectLst/>
                          <a:latin typeface="Comic Sans MS" pitchFamily="66" charset="0"/>
                        </a:rPr>
                        <a:t>number of children</a:t>
                      </a:r>
                      <a:endParaRPr lang="en-GB" sz="3500" b="1" i="0" u="none" strike="noStrike" dirty="0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b="1" u="none" strike="noStrike" dirty="0">
                          <a:effectLst/>
                          <a:latin typeface="Comic Sans MS" pitchFamily="66" charset="0"/>
                        </a:rPr>
                        <a:t>number of degrees</a:t>
                      </a:r>
                      <a:endParaRPr lang="en-GB" sz="3500" b="1" i="0" u="none" strike="noStrike" dirty="0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  <a:tr h="481905"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pool table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75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  <a:tr h="481905"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 dirty="0">
                          <a:effectLst/>
                          <a:latin typeface="Comic Sans MS" pitchFamily="66" charset="0"/>
                        </a:rPr>
                        <a:t>table football</a:t>
                      </a:r>
                      <a:endParaRPr lang="en-GB" sz="3500" b="0" i="0" u="none" strike="noStrike" dirty="0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9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  <a:tr h="481905"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games console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50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  <a:tr h="481905"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air hockey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8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  <a:tr h="481905"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cold drinks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12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  <a:tr h="500990"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dvd lending 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90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  <a:tr h="500990"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Total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72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 dirty="0">
                          <a:effectLst/>
                          <a:latin typeface="Comic Sans MS" pitchFamily="66" charset="0"/>
                        </a:rPr>
                        <a:t>360</a:t>
                      </a:r>
                      <a:endParaRPr lang="en-GB" sz="3500" b="0" i="0" u="none" strike="noStrike" dirty="0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877056" y="2958460"/>
            <a:ext cx="12961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solidFill>
                  <a:srgbClr val="FF0000"/>
                </a:solidFill>
                <a:latin typeface="Comic Sans MS" pitchFamily="66" charset="0"/>
              </a:rPr>
              <a:t>15</a:t>
            </a:r>
            <a:endParaRPr lang="en-GB" sz="3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332722" y="3497747"/>
            <a:ext cx="12961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solidFill>
                  <a:srgbClr val="FF0000"/>
                </a:solidFill>
                <a:latin typeface="Comic Sans MS" pitchFamily="66" charset="0"/>
              </a:rPr>
              <a:t>45</a:t>
            </a:r>
            <a:endParaRPr lang="en-GB" sz="3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77056" y="4051745"/>
            <a:ext cx="12961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rgbClr val="FF0000"/>
                </a:solidFill>
                <a:latin typeface="Comic Sans MS" pitchFamily="66" charset="0"/>
              </a:rPr>
              <a:t>1</a:t>
            </a:r>
            <a:r>
              <a:rPr lang="en-GB" sz="3000" dirty="0" smtClean="0">
                <a:solidFill>
                  <a:srgbClr val="FF0000"/>
                </a:solidFill>
                <a:latin typeface="Comic Sans MS" pitchFamily="66" charset="0"/>
              </a:rPr>
              <a:t>0</a:t>
            </a:r>
            <a:endParaRPr lang="en-GB" sz="3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298406" y="4634155"/>
            <a:ext cx="12961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solidFill>
                  <a:srgbClr val="FF0000"/>
                </a:solidFill>
                <a:latin typeface="Comic Sans MS" pitchFamily="66" charset="0"/>
              </a:rPr>
              <a:t>40</a:t>
            </a:r>
            <a:endParaRPr lang="en-GB" sz="3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339369" y="5188153"/>
            <a:ext cx="12961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solidFill>
                  <a:srgbClr val="FF0000"/>
                </a:solidFill>
                <a:latin typeface="Comic Sans MS" pitchFamily="66" charset="0"/>
              </a:rPr>
              <a:t>60</a:t>
            </a:r>
            <a:endParaRPr lang="en-GB" sz="3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958779" y="5742151"/>
            <a:ext cx="12961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solidFill>
                  <a:srgbClr val="FF0000"/>
                </a:solidFill>
                <a:latin typeface="Comic Sans MS" pitchFamily="66" charset="0"/>
              </a:rPr>
              <a:t>18</a:t>
            </a:r>
            <a:endParaRPr lang="en-GB" sz="3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00604278"/>
              </p:ext>
            </p:extLst>
          </p:nvPr>
        </p:nvGraphicFramePr>
        <p:xfrm>
          <a:off x="115146" y="1340769"/>
          <a:ext cx="7049141" cy="69801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049141"/>
              </a:tblGrid>
              <a:tr h="698014">
                <a:tc>
                  <a:txBody>
                    <a:bodyPr/>
                    <a:lstStyle/>
                    <a:p>
                      <a:pPr algn="l" fontAlgn="b"/>
                      <a:r>
                        <a:rPr lang="en-US" sz="3500" u="none" strike="noStrike" dirty="0"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Scale 1 </a:t>
                      </a:r>
                      <a:r>
                        <a:rPr lang="en-US" sz="3500" u="none" strike="noStrike" dirty="0" smtClean="0"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child </a:t>
                      </a:r>
                      <a:r>
                        <a:rPr lang="en-US" sz="3500" u="none" strike="noStrike" dirty="0"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= </a:t>
                      </a:r>
                      <a:r>
                        <a:rPr lang="en-US" sz="3500" u="none" strike="noStrike" dirty="0" smtClean="0"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__________</a:t>
                      </a:r>
                      <a:endParaRPr lang="en-US" sz="3500" b="1" i="0" u="none" strike="noStrike" dirty="0">
                        <a:solidFill>
                          <a:srgbClr val="FF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3163816" y="1484784"/>
            <a:ext cx="400047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solidFill>
                  <a:srgbClr val="0070C0"/>
                </a:solidFill>
                <a:latin typeface="Comic Sans MS" pitchFamily="66" charset="0"/>
              </a:rPr>
              <a:t>360 / 72 = 5</a:t>
            </a:r>
            <a:endParaRPr lang="en-GB" sz="3000" dirty="0">
              <a:solidFill>
                <a:srgbClr val="0070C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71205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40768"/>
          </a:xfrm>
          <a:solidFill>
            <a:schemeClr val="tx1"/>
          </a:solidFill>
        </p:spPr>
        <p:txBody>
          <a:bodyPr/>
          <a:lstStyle/>
          <a:p>
            <a:r>
              <a:rPr lang="en-GB" dirty="0" smtClean="0">
                <a:solidFill>
                  <a:schemeClr val="bg1"/>
                </a:solidFill>
                <a:latin typeface="Comic Sans MS" pitchFamily="66" charset="0"/>
              </a:rPr>
              <a:t>Now Draw the Pie Chart </a:t>
            </a:r>
            <a:endParaRPr lang="en-GB" dirty="0">
              <a:solidFill>
                <a:schemeClr val="bg1"/>
              </a:solidFill>
              <a:latin typeface="Comic Sans MS" pitchFamily="66" charset="0"/>
            </a:endParaRPr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715701547"/>
              </p:ext>
            </p:extLst>
          </p:nvPr>
        </p:nvGraphicFramePr>
        <p:xfrm>
          <a:off x="251520" y="1412776"/>
          <a:ext cx="8640960" cy="5263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4015152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68760"/>
          </a:xfrm>
          <a:solidFill>
            <a:schemeClr val="tx1"/>
          </a:solidFill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bg1"/>
                </a:solidFill>
                <a:latin typeface="Comic Sans MS" pitchFamily="66" charset="0"/>
              </a:rPr>
              <a:t>Production of different cereals in a factory total 1080 kg</a:t>
            </a:r>
            <a:endParaRPr lang="en-GB" dirty="0">
              <a:solidFill>
                <a:schemeClr val="bg1"/>
              </a:solidFill>
              <a:latin typeface="Comic Sans MS" pitchFamily="66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032038164"/>
              </p:ext>
            </p:extLst>
          </p:nvPr>
        </p:nvGraphicFramePr>
        <p:xfrm>
          <a:off x="302995" y="1833391"/>
          <a:ext cx="8568952" cy="502460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00400"/>
                <a:gridCol w="2448272"/>
                <a:gridCol w="2520280"/>
              </a:tblGrid>
              <a:tr h="1224134"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b="1" u="none" strike="noStrike" dirty="0">
                          <a:effectLst/>
                          <a:latin typeface="Comic Sans MS" pitchFamily="66" charset="0"/>
                        </a:rPr>
                        <a:t>Cereal</a:t>
                      </a:r>
                      <a:endParaRPr lang="en-GB" sz="3500" b="1" i="0" u="none" strike="noStrike" dirty="0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b="1" u="none" strike="noStrike">
                          <a:effectLst/>
                          <a:latin typeface="Comic Sans MS" pitchFamily="66" charset="0"/>
                        </a:rPr>
                        <a:t>number of kg</a:t>
                      </a:r>
                      <a:endParaRPr lang="en-GB" sz="3500" b="1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b="1" u="none" strike="noStrike" dirty="0">
                          <a:effectLst/>
                          <a:latin typeface="Comic Sans MS" pitchFamily="66" charset="0"/>
                        </a:rPr>
                        <a:t>number of degrees</a:t>
                      </a:r>
                      <a:endParaRPr lang="en-GB" sz="3500" b="1" i="0" u="none" strike="noStrike" dirty="0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  <a:tr h="481905"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corn flakes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90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  <a:tr h="481905"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rice crispies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120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  <a:tr h="481905"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sugar puffs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60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  <a:tr h="481905"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shredded wheat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150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  <a:tr h="481905"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weetabix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60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  <a:tr h="500990"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cocoa pops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100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  <a:tr h="500990"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Total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>
                          <a:effectLst/>
                          <a:latin typeface="Comic Sans MS" pitchFamily="66" charset="0"/>
                        </a:rPr>
                        <a:t>1080</a:t>
                      </a:r>
                      <a:endParaRPr lang="en-GB" sz="3500" b="0" i="0" u="none" strike="noStrike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3500" u="none" strike="noStrike" dirty="0">
                          <a:effectLst/>
                          <a:latin typeface="Comic Sans MS" pitchFamily="66" charset="0"/>
                        </a:rPr>
                        <a:t>360</a:t>
                      </a:r>
                      <a:endParaRPr lang="en-GB" sz="3500" b="0" i="0" u="none" strike="noStrike" dirty="0"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154421682"/>
              </p:ext>
            </p:extLst>
          </p:nvPr>
        </p:nvGraphicFramePr>
        <p:xfrm>
          <a:off x="179511" y="1318704"/>
          <a:ext cx="7200801" cy="6260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200801"/>
              </a:tblGrid>
              <a:tr h="626005">
                <a:tc>
                  <a:txBody>
                    <a:bodyPr/>
                    <a:lstStyle/>
                    <a:p>
                      <a:pPr algn="l" fontAlgn="b"/>
                      <a:r>
                        <a:rPr lang="en-US" sz="3500" u="none" strike="noStrike" dirty="0"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Scale 1 </a:t>
                      </a:r>
                      <a:r>
                        <a:rPr lang="en-US" sz="3500" u="none" strike="noStrike" dirty="0" smtClean="0"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DEGREES </a:t>
                      </a:r>
                      <a:r>
                        <a:rPr lang="en-US" sz="3500" u="none" strike="noStrike" dirty="0"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= </a:t>
                      </a:r>
                      <a:r>
                        <a:rPr lang="en-US" sz="3500" u="none" strike="noStrike" dirty="0" smtClean="0"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__________</a:t>
                      </a:r>
                      <a:endParaRPr lang="en-US" sz="3500" b="1" i="0" u="none" strike="noStrike" dirty="0">
                        <a:solidFill>
                          <a:srgbClr val="FF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183691" y="1390711"/>
            <a:ext cx="336890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solidFill>
                  <a:srgbClr val="0070C0"/>
                </a:solidFill>
                <a:latin typeface="Comic Sans MS" pitchFamily="66" charset="0"/>
              </a:rPr>
              <a:t>1080/360 = 3kg</a:t>
            </a:r>
            <a:endParaRPr lang="en-GB" sz="3000" dirty="0">
              <a:solidFill>
                <a:srgbClr val="0070C0"/>
              </a:solidFill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16016" y="3000552"/>
            <a:ext cx="12961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solidFill>
                  <a:srgbClr val="FF0000"/>
                </a:solidFill>
                <a:latin typeface="Comic Sans MS" pitchFamily="66" charset="0"/>
              </a:rPr>
              <a:t>270</a:t>
            </a:r>
            <a:endParaRPr lang="en-GB" sz="3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274322" y="3527169"/>
            <a:ext cx="12961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solidFill>
                  <a:srgbClr val="FF0000"/>
                </a:solidFill>
                <a:latin typeface="Comic Sans MS" pitchFamily="66" charset="0"/>
              </a:rPr>
              <a:t>40</a:t>
            </a:r>
            <a:endParaRPr lang="en-GB" sz="3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18656" y="4081167"/>
            <a:ext cx="12961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solidFill>
                  <a:srgbClr val="FF0000"/>
                </a:solidFill>
                <a:latin typeface="Comic Sans MS" pitchFamily="66" charset="0"/>
              </a:rPr>
              <a:t>180</a:t>
            </a:r>
            <a:endParaRPr lang="en-GB" sz="3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240006" y="4663577"/>
            <a:ext cx="12961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rgbClr val="FF0000"/>
                </a:solidFill>
                <a:latin typeface="Comic Sans MS" pitchFamily="66" charset="0"/>
              </a:rPr>
              <a:t>5</a:t>
            </a:r>
            <a:r>
              <a:rPr lang="en-GB" sz="3000" dirty="0" smtClean="0">
                <a:solidFill>
                  <a:srgbClr val="FF0000"/>
                </a:solidFill>
                <a:latin typeface="Comic Sans MS" pitchFamily="66" charset="0"/>
              </a:rPr>
              <a:t>0</a:t>
            </a:r>
            <a:endParaRPr lang="en-GB" sz="3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280969" y="5217575"/>
            <a:ext cx="12961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rgbClr val="FF0000"/>
                </a:solidFill>
                <a:latin typeface="Comic Sans MS" pitchFamily="66" charset="0"/>
              </a:rPr>
              <a:t>2</a:t>
            </a:r>
            <a:r>
              <a:rPr lang="en-GB" sz="3000" dirty="0" smtClean="0">
                <a:solidFill>
                  <a:srgbClr val="FF0000"/>
                </a:solidFill>
                <a:latin typeface="Comic Sans MS" pitchFamily="66" charset="0"/>
              </a:rPr>
              <a:t>0</a:t>
            </a:r>
            <a:endParaRPr lang="en-GB" sz="3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72000" y="5771573"/>
            <a:ext cx="12961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solidFill>
                  <a:srgbClr val="FF0000"/>
                </a:solidFill>
                <a:latin typeface="Comic Sans MS" pitchFamily="66" charset="0"/>
              </a:rPr>
              <a:t>300</a:t>
            </a:r>
            <a:endParaRPr lang="en-GB" sz="30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85490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40768"/>
          </a:xfrm>
          <a:solidFill>
            <a:schemeClr val="tx1"/>
          </a:solidFill>
        </p:spPr>
        <p:txBody>
          <a:bodyPr/>
          <a:lstStyle/>
          <a:p>
            <a:r>
              <a:rPr lang="en-GB" dirty="0" smtClean="0">
                <a:solidFill>
                  <a:schemeClr val="bg1"/>
                </a:solidFill>
                <a:latin typeface="Comic Sans MS" pitchFamily="66" charset="0"/>
              </a:rPr>
              <a:t>Now Draw the Pie Chart </a:t>
            </a:r>
            <a:endParaRPr lang="en-GB" dirty="0">
              <a:solidFill>
                <a:schemeClr val="bg1"/>
              </a:solidFill>
              <a:latin typeface="Comic Sans MS" pitchFamily="66" charset="0"/>
            </a:endParaRPr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831408112"/>
              </p:ext>
            </p:extLst>
          </p:nvPr>
        </p:nvGraphicFramePr>
        <p:xfrm>
          <a:off x="-20150" y="1340768"/>
          <a:ext cx="9164150" cy="55172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3860474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8" y="0"/>
            <a:ext cx="9143731" cy="1412776"/>
          </a:xfrm>
          <a:solidFill>
            <a:schemeClr val="tx1"/>
          </a:solidFill>
        </p:spPr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  <a:latin typeface="Comic Sans MS" pitchFamily="66" charset="0"/>
              </a:rPr>
              <a:t>60 vehicles are shown in this pie chart</a:t>
            </a:r>
            <a:endParaRPr lang="en-GB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1" y="1600200"/>
            <a:ext cx="4258816" cy="4853135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>
                <a:solidFill>
                  <a:srgbClr val="00B0F0"/>
                </a:solidFill>
                <a:latin typeface="Comic Sans MS" pitchFamily="66" charset="0"/>
              </a:rPr>
              <a:t>Calculate the numbers of cars, vans, buses and lorries</a:t>
            </a:r>
          </a:p>
          <a:p>
            <a:pPr marL="514350" indent="-514350">
              <a:buFont typeface="+mj-lt"/>
              <a:buAutoNum type="arabicPeriod"/>
            </a:pPr>
            <a:endParaRPr lang="en-GB" dirty="0">
              <a:solidFill>
                <a:srgbClr val="00B0F0"/>
              </a:solidFill>
              <a:latin typeface="Comic Sans MS" pitchFamily="66" charset="0"/>
            </a:endParaRPr>
          </a:p>
          <a:p>
            <a:pPr marL="514350" indent="-514350">
              <a:buFont typeface="+mj-lt"/>
              <a:buAutoNum type="arabicPeriod"/>
            </a:pPr>
            <a:endParaRPr lang="en-GB" dirty="0" smtClean="0">
              <a:solidFill>
                <a:srgbClr val="00B0F0"/>
              </a:solidFill>
              <a:latin typeface="Comic Sans MS" pitchFamily="66" charset="0"/>
            </a:endParaRPr>
          </a:p>
          <a:p>
            <a:pPr marL="514350" indent="-514350">
              <a:buFont typeface="+mj-lt"/>
              <a:buAutoNum type="arabicPeriod"/>
            </a:pPr>
            <a:endParaRPr lang="en-GB" dirty="0">
              <a:solidFill>
                <a:srgbClr val="00B0F0"/>
              </a:solidFill>
              <a:latin typeface="Comic Sans MS" pitchFamily="66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dirty="0" smtClean="0">
                <a:solidFill>
                  <a:srgbClr val="00B0F0"/>
                </a:solidFill>
                <a:latin typeface="Comic Sans MS" pitchFamily="66" charset="0"/>
              </a:rPr>
              <a:t>State the mode type of vehicle</a:t>
            </a:r>
            <a:endParaRPr lang="en-GB" dirty="0">
              <a:solidFill>
                <a:srgbClr val="00B0F0"/>
              </a:solidFill>
              <a:latin typeface="Comic Sans MS" pitchFamily="66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9764" y="2276872"/>
            <a:ext cx="3605328" cy="271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568450" y="1484784"/>
            <a:ext cx="4320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rgbClr val="FF0000"/>
                </a:solidFill>
                <a:latin typeface="Comic Sans MS" pitchFamily="66" charset="0"/>
              </a:rPr>
              <a:t>360 degrees / 60 cars = 6</a:t>
            </a:r>
          </a:p>
          <a:p>
            <a:pPr algn="ctr"/>
            <a:r>
              <a:rPr lang="en-GB" b="1" dirty="0" smtClean="0">
                <a:solidFill>
                  <a:srgbClr val="FF0000"/>
                </a:solidFill>
                <a:latin typeface="Comic Sans MS" pitchFamily="66" charset="0"/>
              </a:rPr>
              <a:t>Therefore 1 vehicle = 6 degrees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64620" y="6090538"/>
            <a:ext cx="432048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 smtClean="0">
                <a:solidFill>
                  <a:srgbClr val="FF0000"/>
                </a:solidFill>
                <a:latin typeface="Comic Sans MS" pitchFamily="66" charset="0"/>
              </a:rPr>
              <a:t>Mode = Most Frequent</a:t>
            </a:r>
            <a:endParaRPr lang="en-GB" sz="25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88310" y="3283549"/>
            <a:ext cx="27703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itchFamily="66" charset="0"/>
              </a:rPr>
              <a:t>Cars = 120 / 6 = 20 cars</a:t>
            </a:r>
          </a:p>
        </p:txBody>
      </p:sp>
      <p:sp>
        <p:nvSpPr>
          <p:cNvPr id="7" name="Rectangle 6"/>
          <p:cNvSpPr/>
          <p:nvPr/>
        </p:nvSpPr>
        <p:spPr>
          <a:xfrm>
            <a:off x="788310" y="3541818"/>
            <a:ext cx="26917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itchFamily="66" charset="0"/>
              </a:rPr>
              <a:t>Vans = 90 / 6 = 15 Vans</a:t>
            </a:r>
          </a:p>
        </p:txBody>
      </p:sp>
      <p:sp>
        <p:nvSpPr>
          <p:cNvPr id="8" name="Rectangle 7"/>
          <p:cNvSpPr/>
          <p:nvPr/>
        </p:nvSpPr>
        <p:spPr>
          <a:xfrm>
            <a:off x="803387" y="3818838"/>
            <a:ext cx="29225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itchFamily="66" charset="0"/>
              </a:rPr>
              <a:t>Buses = 60 / 6 = 10 Buses</a:t>
            </a:r>
          </a:p>
        </p:txBody>
      </p:sp>
      <p:sp>
        <p:nvSpPr>
          <p:cNvPr id="9" name="Rectangle 8"/>
          <p:cNvSpPr/>
          <p:nvPr/>
        </p:nvSpPr>
        <p:spPr>
          <a:xfrm>
            <a:off x="803387" y="4188170"/>
            <a:ext cx="32335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itchFamily="66" charset="0"/>
              </a:rPr>
              <a:t>Lorries = 90 / 6 = 15 Lorries</a:t>
            </a:r>
          </a:p>
        </p:txBody>
      </p:sp>
      <p:sp>
        <p:nvSpPr>
          <p:cNvPr id="10" name="Rectangle 9"/>
          <p:cNvSpPr/>
          <p:nvPr/>
        </p:nvSpPr>
        <p:spPr>
          <a:xfrm>
            <a:off x="187178" y="4693786"/>
            <a:ext cx="46586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itchFamily="66" charset="0"/>
              </a:rPr>
              <a:t>To check – 20 + 15 + 10 + 15 = 60 Vehicles</a:t>
            </a:r>
          </a:p>
        </p:txBody>
      </p:sp>
    </p:spTree>
    <p:extLst>
      <p:ext uri="{BB962C8B-B14F-4D97-AF65-F5344CB8AC3E}">
        <p14:creationId xmlns="" xmlns:p14="http://schemas.microsoft.com/office/powerpoint/2010/main" val="2137608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</TotalTime>
  <Words>428</Words>
  <Application>Microsoft Office PowerPoint</Application>
  <PresentationFormat>On-screen Show (4:3)</PresentationFormat>
  <Paragraphs>207</Paragraphs>
  <Slides>14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Pie Charts</vt:lpstr>
      <vt:lpstr>Survey of students favorite car</vt:lpstr>
      <vt:lpstr>Now Draw the Pie Chart </vt:lpstr>
      <vt:lpstr>Survey of students best food</vt:lpstr>
      <vt:lpstr>Now Draw the Pie Chart </vt:lpstr>
      <vt:lpstr>360 children are asked how they come to school</vt:lpstr>
      <vt:lpstr>Slide 7</vt:lpstr>
      <vt:lpstr>Samiya's week at the office, 36 hours</vt:lpstr>
      <vt:lpstr>Now Draw the Pie Chart </vt:lpstr>
      <vt:lpstr>What 72 children wanted to see in their Youth Club</vt:lpstr>
      <vt:lpstr>Now Draw the Pie Chart </vt:lpstr>
      <vt:lpstr>Production of different cereals in a factory total 1080 kg</vt:lpstr>
      <vt:lpstr>Now Draw the Pie Chart </vt:lpstr>
      <vt:lpstr>60 vehicles are shown in this pie chart</vt:lpstr>
    </vt:vector>
  </TitlesOfParts>
  <Company>Banbury School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Will be Able to</dc:title>
  <dc:creator>Shaun Swift</dc:creator>
  <cp:lastModifiedBy>hp</cp:lastModifiedBy>
  <cp:revision>28</cp:revision>
  <dcterms:created xsi:type="dcterms:W3CDTF">2011-08-21T16:36:01Z</dcterms:created>
  <dcterms:modified xsi:type="dcterms:W3CDTF">2017-07-14T02:48:54Z</dcterms:modified>
</cp:coreProperties>
</file>